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0" r:id="rId5"/>
    <p:sldId id="309" r:id="rId6"/>
    <p:sldId id="311" r:id="rId7"/>
    <p:sldId id="306" r:id="rId8"/>
    <p:sldId id="314" r:id="rId9"/>
    <p:sldId id="305" r:id="rId10"/>
    <p:sldId id="303" r:id="rId11"/>
    <p:sldId id="300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D4036C1-ED3A-A826-2DCB-71119C04A5A2}" name="Lauren Pfeiffer" initials="LP" userId="f0731cbd25fdfad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8"/>
    <a:srgbClr val="47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94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anchor="ctr"/>
          <a:lstStyle>
            <a:lvl1pPr algn="ctr">
              <a:defRPr sz="54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6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4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779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Blank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anchor="ctr"/>
          <a:lstStyle>
            <a:lvl1pPr algn="ctr">
              <a:defRPr sz="5400" b="1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anchor="ctr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800" spc="100" baseline="0"/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600" spc="100" baseline="0"/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sz="1400" spc="100" baseline="0"/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200" spc="100" baseline="0"/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spc="100" baseline="0"/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69" r:id="rId4"/>
    <p:sldLayoutId id="2147483651" r:id="rId5"/>
    <p:sldLayoutId id="2147483671" r:id="rId6"/>
    <p:sldLayoutId id="2147483652" r:id="rId7"/>
    <p:sldLayoutId id="2147483653" r:id="rId8"/>
    <p:sldLayoutId id="2147483650" r:id="rId9"/>
    <p:sldLayoutId id="2147483664" r:id="rId10"/>
    <p:sldLayoutId id="2147483659" r:id="rId11"/>
    <p:sldLayoutId id="2147483662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trails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a green field">
            <a:extLst>
              <a:ext uri="{FF2B5EF4-FFF2-40B4-BE49-F238E27FC236}">
                <a16:creationId xmlns:a16="http://schemas.microsoft.com/office/drawing/2014/main" id="{FE4A4B5C-D71A-0CFA-A601-EB93F13F5A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0147929-8D39-DAA9-C3C5-4829D9C3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1"/>
            <a:ext cx="9792182" cy="3225853"/>
          </a:xfrm>
        </p:spPr>
        <p:txBody>
          <a:bodyPr/>
          <a:lstStyle/>
          <a:p>
            <a:r>
              <a:rPr lang="en-US" dirty="0"/>
              <a:t>DEMAND, DEVELOPMENT &amp; self sufficiency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76026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een rolling hills with a sunset">
            <a:extLst>
              <a:ext uri="{FF2B5EF4-FFF2-40B4-BE49-F238E27FC236}">
                <a16:creationId xmlns:a16="http://schemas.microsoft.com/office/drawing/2014/main" id="{565AB0FC-9FCD-FDB2-1D84-F3D855D83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27309" y="27990"/>
            <a:ext cx="6744966" cy="7049703"/>
          </a:xfrm>
        </p:spPr>
      </p:pic>
      <p:sp>
        <p:nvSpPr>
          <p:cNvPr id="47" name="Title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747" y="2365057"/>
            <a:ext cx="4377400" cy="2160644"/>
          </a:xfrm>
        </p:spPr>
        <p:txBody>
          <a:bodyPr/>
          <a:lstStyle/>
          <a:p>
            <a:r>
              <a:rPr lang="en-US" noProof="0" dirty="0"/>
              <a:t>AGENDA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3AADE-5119-8CE2-0DD5-2BD7E3403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1306" y="830424"/>
            <a:ext cx="5094514" cy="506348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*EQUINE AMENITIES DEMAND, LACK OF AVAILABLE SPACES ESPECIALLY CLOSE-IN!</a:t>
            </a:r>
          </a:p>
          <a:p>
            <a:r>
              <a:rPr lang="en-US" dirty="0"/>
              <a:t>*UNIQUELY POSITIONED FOR OUR LOCAL COMMUNITY YOUTH TO ACCESS</a:t>
            </a:r>
          </a:p>
          <a:p>
            <a:r>
              <a:rPr lang="en-US" dirty="0">
                <a:solidFill>
                  <a:srgbClr val="00B0F0"/>
                </a:solidFill>
              </a:rPr>
              <a:t>*ABILITY TO ENSURE AGRICULTURE HERITAGE &amp; NATURE ECHOED IN ORIGINAL GIFTED INTENT</a:t>
            </a:r>
          </a:p>
          <a:p>
            <a:r>
              <a:rPr lang="en-US" dirty="0">
                <a:solidFill>
                  <a:srgbClr val="FF0000"/>
                </a:solidFill>
              </a:rPr>
              <a:t>*AVAILABLE </a:t>
            </a:r>
            <a:r>
              <a:rPr lang="en-US" dirty="0">
                <a:solidFill>
                  <a:srgbClr val="FF0000"/>
                </a:solidFill>
                <a:highlight>
                  <a:srgbClr val="F5FAE8"/>
                </a:highlight>
              </a:rPr>
              <a:t>INCOME FOR SELF SUFFICIENCY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  <a:highlight>
                  <a:srgbClr val="F5FAE8"/>
                </a:highlight>
              </a:rPr>
              <a:t>*OFFER FROM EXPERIENCED OET MEMBERS TO ASSIST WITH HELP OBTAINING GRANTS</a:t>
            </a:r>
          </a:p>
          <a:p>
            <a:r>
              <a:rPr lang="en-US" dirty="0">
                <a:solidFill>
                  <a:srgbClr val="00B0F0"/>
                </a:solidFill>
                <a:highlight>
                  <a:srgbClr val="F5FAE8"/>
                </a:highlight>
              </a:rPr>
              <a:t>*INCREASED PUBLIC PARK USE DRIVES REVENUE INTO OUR LOCAL ECONOMY SUCH AS RESTAURANTS AND SHOPS.</a:t>
            </a:r>
          </a:p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A9558D5-EB6D-C2EA-C5E2-790769448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9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field of wheat with tracks in it">
            <a:extLst>
              <a:ext uri="{FF2B5EF4-FFF2-40B4-BE49-F238E27FC236}">
                <a16:creationId xmlns:a16="http://schemas.microsoft.com/office/drawing/2014/main" id="{5BA975B6-ACDF-974C-4B0A-792DE5F09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BF4AF3-2D87-5D1D-245D-49E6F0B0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559" y="1439841"/>
            <a:ext cx="9792182" cy="4326865"/>
          </a:xfrm>
        </p:spPr>
        <p:txBody>
          <a:bodyPr/>
          <a:lstStyle/>
          <a:p>
            <a:r>
              <a:rPr lang="en-US" dirty="0"/>
              <a:t>2023 National equine economic impact report reveals $177 billion contribution</a:t>
            </a:r>
          </a:p>
        </p:txBody>
      </p:sp>
    </p:spTree>
    <p:extLst>
      <p:ext uri="{BB962C8B-B14F-4D97-AF65-F5344CB8AC3E}">
        <p14:creationId xmlns:p14="http://schemas.microsoft.com/office/powerpoint/2010/main" val="17100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2" y="804862"/>
            <a:ext cx="3376127" cy="4205677"/>
          </a:xfrm>
          <a:ln>
            <a:noFill/>
          </a:ln>
        </p:spPr>
        <p:txBody>
          <a:bodyPr/>
          <a:lstStyle/>
          <a:p>
            <a:r>
              <a:rPr lang="en-US" dirty="0" err="1"/>
              <a:t>TWO-Part</a:t>
            </a:r>
            <a:r>
              <a:rPr lang="en-US" dirty="0"/>
              <a:t> TRAILS &amp; ARENA Reviews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comparable FEES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ALL VENUES ARE BOOKED YEAR-ROUND THROUGHOUT  SUMMER &amp; WINTER SEASONS</a:t>
            </a:r>
            <a:br>
              <a:rPr lang="en-US" dirty="0"/>
            </a:br>
            <a:endParaRPr lang="en-US" dirty="0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62192F0C-65C9-4E6D-9314-81FB7E4DB4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98571" y="1710047"/>
            <a:ext cx="7016621" cy="4942679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000" b="1" dirty="0"/>
              <a:t>Trail obstacle courses:</a:t>
            </a:r>
          </a:p>
          <a:p>
            <a:pPr marL="0" indent="0">
              <a:buNone/>
            </a:pPr>
            <a:r>
              <a:rPr lang="en-US" dirty="0" err="1"/>
              <a:t>Perrydale</a:t>
            </a:r>
            <a:r>
              <a:rPr lang="en-US" dirty="0"/>
              <a:t>                           $50.00</a:t>
            </a:r>
          </a:p>
          <a:p>
            <a:pPr marL="0" indent="0">
              <a:buNone/>
            </a:pPr>
            <a:r>
              <a:rPr lang="en-US" dirty="0"/>
              <a:t>Oregon Horse Center         $45.00</a:t>
            </a:r>
          </a:p>
          <a:p>
            <a:pPr marL="0" indent="0">
              <a:buNone/>
            </a:pPr>
            <a:r>
              <a:rPr lang="en-US" dirty="0"/>
              <a:t>Richland WA horse park    $58.00</a:t>
            </a:r>
          </a:p>
          <a:p>
            <a:pPr marL="0" indent="0">
              <a:buNone/>
            </a:pPr>
            <a:r>
              <a:rPr lang="en-US" dirty="0"/>
              <a:t>Mt Hood Center                 $100.00 limited monthly pass</a:t>
            </a:r>
          </a:p>
          <a:p>
            <a:pPr marL="0" indent="0">
              <a:buNone/>
            </a:pPr>
            <a:r>
              <a:rPr lang="en-US" dirty="0"/>
              <a:t>McIver Park                        $30.00 annual state park pass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Arena rentals:</a:t>
            </a:r>
          </a:p>
          <a:p>
            <a:pPr marL="0" indent="0">
              <a:buNone/>
            </a:pPr>
            <a:r>
              <a:rPr lang="en-US" dirty="0"/>
              <a:t>OHSET                             $500 per year</a:t>
            </a:r>
          </a:p>
          <a:p>
            <a:pPr marL="0" indent="0">
              <a:buNone/>
            </a:pPr>
            <a:r>
              <a:rPr lang="en-US" sz="1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Delashmutt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Arena</a:t>
            </a:r>
            <a:r>
              <a:rPr lang="en-US" dirty="0"/>
              <a:t>          $850.00 per day</a:t>
            </a:r>
          </a:p>
          <a:p>
            <a:pPr marL="0" indent="0">
              <a:buNone/>
            </a:pPr>
            <a:r>
              <a:rPr lang="en-US" dirty="0"/>
              <a:t>Sheriff Posse                   $200 a quarter</a:t>
            </a:r>
          </a:p>
          <a:p>
            <a:pPr marL="0" indent="0">
              <a:buNone/>
            </a:pPr>
            <a:r>
              <a:rPr lang="en-US" sz="1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Drader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Arena</a:t>
            </a:r>
            <a:r>
              <a:rPr lang="en-US" dirty="0"/>
              <a:t>                  $45.00 an hour</a:t>
            </a:r>
          </a:p>
          <a:p>
            <a:pPr marL="0" indent="0">
              <a:buNone/>
            </a:pPr>
            <a:r>
              <a:rPr lang="en-US" dirty="0"/>
              <a:t>4-H &amp; youth                     $90.00+ per month</a:t>
            </a:r>
          </a:p>
          <a:p>
            <a:pPr marL="0" indent="0">
              <a:buNone/>
            </a:pPr>
            <a:r>
              <a:rPr lang="en-US" dirty="0"/>
              <a:t>Saddle clubs                    $250.00 family - $125.00 individual per year </a:t>
            </a:r>
          </a:p>
          <a:p>
            <a:pPr marL="0" indent="0">
              <a:buNone/>
            </a:pPr>
            <a:r>
              <a:rPr lang="en-US" dirty="0"/>
              <a:t>IEA interscholastic           $200.00 a year</a:t>
            </a:r>
          </a:p>
          <a:p>
            <a:pPr marL="0" indent="0">
              <a:buNone/>
            </a:pPr>
            <a:r>
              <a:rPr lang="en-US" dirty="0"/>
              <a:t>Private clinicians             $200+ per person on average per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90171-2859-5322-0F76-C05597544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5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BA3D-9921-C7FC-BC8D-5FC0FFA6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8" y="298552"/>
            <a:ext cx="6360162" cy="864326"/>
          </a:xfrm>
        </p:spPr>
        <p:txBody>
          <a:bodyPr/>
          <a:lstStyle/>
          <a:p>
            <a:r>
              <a:rPr lang="en-US" dirty="0"/>
              <a:t> Arena, Obstacles &amp;</a:t>
            </a:r>
            <a:br>
              <a:rPr lang="en-US" dirty="0"/>
            </a:br>
            <a:r>
              <a:rPr lang="en-US" dirty="0"/>
              <a:t>OPEN YEAR-ROUND TRAILS </a:t>
            </a:r>
          </a:p>
        </p:txBody>
      </p:sp>
      <p:pic>
        <p:nvPicPr>
          <p:cNvPr id="7" name="Picture Placeholder 26" descr="Arial view of an avenue of tree and pastures on either side">
            <a:extLst>
              <a:ext uri="{FF2B5EF4-FFF2-40B4-BE49-F238E27FC236}">
                <a16:creationId xmlns:a16="http://schemas.microsoft.com/office/drawing/2014/main" id="{839F036C-A908-D88B-93D2-2FC59D5D12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495801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9A34E-6529-A0C2-1EEE-44E5D83178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1330" y="1884784"/>
            <a:ext cx="7235687" cy="3502225"/>
          </a:xfrm>
        </p:spPr>
        <p:txBody>
          <a:bodyPr/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endParaRPr lang="en-US" sz="1400" kern="1200" spc="1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kern="1200" spc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IN-PLACE DEMAND SUPPORTS INVESTMENT AND ENABLES MORE COMMUNITY ACTIVITIES, ONLY SOME OF WHICH ARE LISTED ON THE PREVIOUS SLIDE.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kern="1200" spc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YEAR-ROUND TRAILS ALLOW THE PUBLIC TO EMBRACE NATURE AND THE  OUTDOORS. TRULY UTILIZING THE PARK AND KEEPING TRUE TO THE DONORS VISION.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kern="1200" spc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SITE TRAIL USERS PROMOTE AWARENESS AND SAFETY FOR THE PARK IN IT</a:t>
            </a:r>
            <a:r>
              <a:rPr lang="en-US" sz="1400" kern="1200" spc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1400" kern="1200" spc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ENTIRETY. NATURALLY DETERS NEFARIOUS CHARACTERS. </a:t>
            </a:r>
            <a:endParaRPr lang="en-US" sz="1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45A76-E100-EFC9-2708-1B1481747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0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AB21749-21E0-B555-8423-AF94BE38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677" y="408775"/>
            <a:ext cx="5328289" cy="1787773"/>
          </a:xfrm>
        </p:spPr>
        <p:txBody>
          <a:bodyPr/>
          <a:lstStyle/>
          <a:p>
            <a:r>
              <a:rPr lang="en-US" dirty="0"/>
              <a:t>Development of year-round trails, natural obstacles &amp; AMENITIES</a:t>
            </a:r>
          </a:p>
        </p:txBody>
      </p:sp>
      <p:pic>
        <p:nvPicPr>
          <p:cNvPr id="12" name="Picture Placeholder 20" descr="Close up of green grass">
            <a:extLst>
              <a:ext uri="{FF2B5EF4-FFF2-40B4-BE49-F238E27FC236}">
                <a16:creationId xmlns:a16="http://schemas.microsoft.com/office/drawing/2014/main" id="{C082290F-76CE-97A7-ECB5-83B0FEA27B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09"/>
            <a:ext cx="5521124" cy="6878584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4D8B3F-08C4-D0CB-E6CA-ED66FFEA32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3678" y="2524540"/>
            <a:ext cx="5521124" cy="4196936"/>
          </a:xfrm>
        </p:spPr>
        <p:txBody>
          <a:bodyPr/>
          <a:lstStyle/>
          <a:p>
            <a:endParaRPr lang="en-US" dirty="0"/>
          </a:p>
          <a:p>
            <a:r>
              <a:rPr lang="en-US" sz="1800" u="sng" dirty="0">
                <a:solidFill>
                  <a:srgbClr val="46788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www.AmericanTrails.org</a:t>
            </a:r>
            <a:r>
              <a:rPr lang="en-US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Following best practices: Compacted gravel along horse trails is the best suited for PAC NW Weather and the Impact of 1,200LBS hooves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OET is one of the well-versed volunteer groups willing to aid in development THROUGH THEIR VAST experiences.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15DC2-8425-2530-3D59-ABE5D5C4A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7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6EA623-FC3F-8EBD-1C1B-072A21C2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22" y="136525"/>
            <a:ext cx="10756641" cy="1828800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“The mission of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Chehalem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Park and Recreation District is to connect and enrich our community through parks, recreation, open space, natural resources, and educational opportunities.”</a:t>
            </a:r>
            <a:endParaRPr lang="en-US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861FF45-BE19-75F7-FDF6-3CF0D85A8F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673626"/>
            <a:ext cx="10993016" cy="4184374"/>
          </a:xfrm>
        </p:spPr>
        <p:txBody>
          <a:bodyPr/>
          <a:lstStyle/>
          <a:p>
            <a:r>
              <a:rPr lang="en-US" sz="1600" dirty="0"/>
              <a:t>THE CRYSTAL RILEE PARK TRAILS ARE RELATIVELY UNKOWN - YOUR INVESTMENT GOES A LONG WAY IN SPREADING THE WORD! YOU HAVE THE OPPORTUNITY </a:t>
            </a:r>
            <a:r>
              <a:rPr lang="en-US" sz="1600" b="1" i="1" dirty="0"/>
              <a:t>NOW</a:t>
            </a:r>
            <a:r>
              <a:rPr lang="en-US" sz="1600" dirty="0"/>
              <a:t> TO ENSURE THIS UNIQUE PARK STAYS A LOCAL LEGACY!</a:t>
            </a:r>
          </a:p>
          <a:p>
            <a:endParaRPr lang="en-US" sz="1600" dirty="0"/>
          </a:p>
          <a:p>
            <a:r>
              <a:rPr lang="en-US" sz="1600" dirty="0"/>
              <a:t>*If you build it, they will come, the data supports it!  Capitalize on this ideal location, our active local demographic and have the benefit of income generation for self-sustainability. </a:t>
            </a:r>
          </a:p>
          <a:p>
            <a:endParaRPr lang="en-US" sz="1600" dirty="0"/>
          </a:p>
          <a:p>
            <a:r>
              <a:rPr lang="en-US" sz="1600" dirty="0"/>
              <a:t>*Preserving the agriculture heritage, promoting outdoor activity and community enjoyment speaks to the integrity of our locally elected and hard working CPRD officials.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347400-F1A2-FAFC-8A83-9280B6C44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1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682336-2973-D5FA-2FBF-7B9AA0E5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59" y="1"/>
            <a:ext cx="4952999" cy="2182482"/>
          </a:xfrm>
        </p:spPr>
        <p:txBody>
          <a:bodyPr/>
          <a:lstStyle/>
          <a:p>
            <a:r>
              <a:rPr lang="en-US" dirty="0"/>
              <a:t>Final takeaways</a:t>
            </a:r>
          </a:p>
        </p:txBody>
      </p:sp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203BE455-3949-41E3-AD2E-8F6C87C38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3238" b="23238"/>
          <a:stretch/>
        </p:blipFill>
        <p:spPr>
          <a:xfrm>
            <a:off x="4429256" y="705809"/>
            <a:ext cx="7249559" cy="544638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4C2A3-12E7-A6E7-1D8A-9A1EC6331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241" y="2276671"/>
            <a:ext cx="4112015" cy="3387011"/>
          </a:xfrm>
        </p:spPr>
        <p:txBody>
          <a:bodyPr/>
          <a:lstStyle/>
          <a:p>
            <a:r>
              <a:rPr lang="en-US" dirty="0"/>
              <a:t>Grants Available </a:t>
            </a:r>
          </a:p>
          <a:p>
            <a:r>
              <a:rPr lang="en-US" dirty="0"/>
              <a:t>Demand for Venues</a:t>
            </a:r>
          </a:p>
          <a:p>
            <a:r>
              <a:rPr lang="en-US" dirty="0"/>
              <a:t>Willing Volunteers </a:t>
            </a:r>
          </a:p>
          <a:p>
            <a:r>
              <a:rPr lang="en-US" dirty="0"/>
              <a:t>Income Production </a:t>
            </a:r>
          </a:p>
          <a:p>
            <a:r>
              <a:rPr lang="en-US" dirty="0"/>
              <a:t>Maintaining Agricultural Appeal</a:t>
            </a:r>
          </a:p>
          <a:p>
            <a:r>
              <a:rPr lang="en-US" dirty="0"/>
              <a:t>Maximum Resource Stewardship</a:t>
            </a:r>
          </a:p>
          <a:p>
            <a:r>
              <a:rPr lang="en-US" dirty="0"/>
              <a:t>Finalizing a 10+ year long project</a:t>
            </a:r>
          </a:p>
          <a:p>
            <a:r>
              <a:rPr lang="en-US" dirty="0"/>
              <a:t>Community Enrichment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4D8E8-D0EF-11C8-495B-3876957CD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1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CBCD3B-EAB4-87E8-85AB-C9DDB716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196" y="553494"/>
            <a:ext cx="5046804" cy="2862651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The Crystal </a:t>
            </a:r>
            <a:r>
              <a:rPr lang="en-US" dirty="0" err="1"/>
              <a:t>rileE</a:t>
            </a:r>
            <a:r>
              <a:rPr lang="en-US" dirty="0"/>
              <a:t> park equestrians in collaboration with Oregon equestrian trails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335026-4908-B82C-0C3C-4E5E0498CB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8723" y="3853543"/>
            <a:ext cx="5046804" cy="1874747"/>
          </a:xfrm>
        </p:spPr>
        <p:txBody>
          <a:bodyPr/>
          <a:lstStyle/>
          <a:p>
            <a:r>
              <a:rPr lang="en-US" dirty="0"/>
              <a:t>Special thank you to Melissa Mcloughlin, Danna Kemp, Lauren Pfeiffer, Hope Robertson and ALL the actively involved hikers and horsemen who’ve contributed their time and input!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59CFD32-0A41-78F6-63F2-D8BBA2F23D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53" b="2553"/>
          <a:stretch/>
        </p:blipFill>
        <p:spPr>
          <a:xfrm>
            <a:off x="6771736" y="0"/>
            <a:ext cx="5420263" cy="6858000"/>
          </a:xfrm>
        </p:spPr>
      </p:pic>
    </p:spTree>
    <p:extLst>
      <p:ext uri="{BB962C8B-B14F-4D97-AF65-F5344CB8AC3E}">
        <p14:creationId xmlns:p14="http://schemas.microsoft.com/office/powerpoint/2010/main" val="30101510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175_Win32_SL_V6" id="{2596AF0E-92BF-4F5A-A2A1-B1C9D33CD0CE}" vid="{0709752F-9199-467A-B305-5274ECB683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19A644-6410-4EC7-894C-877E70305DF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5AD180A-D253-4F84-BD24-8EE736E65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24615-5FE5-4F43-AE24-3BC9A05326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{896EC5B2-BD37-4305-92CA-A9FB3EFB1CC2}tf16411175_win32</Template>
  <TotalTime>328</TotalTime>
  <Words>541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Open Sans</vt:lpstr>
      <vt:lpstr>Tenorite</vt:lpstr>
      <vt:lpstr>Tenorite </vt:lpstr>
      <vt:lpstr>Tenorite Bold</vt:lpstr>
      <vt:lpstr>Verdana</vt:lpstr>
      <vt:lpstr>Custom</vt:lpstr>
      <vt:lpstr>DEMAND, DEVELOPMENT &amp; self sufficiency opportunities</vt:lpstr>
      <vt:lpstr>AGENDA</vt:lpstr>
      <vt:lpstr>2023 National equine economic impact report reveals $177 billion contribution</vt:lpstr>
      <vt:lpstr>TWO-Part TRAILS &amp; ARENA Reviews    comparable FEES  ALL VENUES ARE BOOKED YEAR-ROUND THROUGHOUT  SUMMER &amp; WINTER SEASONS </vt:lpstr>
      <vt:lpstr> Arena, Obstacles &amp; OPEN YEAR-ROUND TRAILS </vt:lpstr>
      <vt:lpstr>Development of year-round trails, natural obstacles &amp; AMENITIES</vt:lpstr>
      <vt:lpstr>“The mission of Chehalem Park and Recreation District is to connect and enrich our community through parks, recreation, open space, natural resources, and educational opportunities.”</vt:lpstr>
      <vt:lpstr>Final takeaways</vt:lpstr>
      <vt:lpstr>Thank you The Crystal rileE park equestrians in collaboration with Oregon equestrian trails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DEMAND, DEVELOPMENT &amp; income generation opportunities</dc:title>
  <dc:creator>Ryann Reinhofer</dc:creator>
  <cp:lastModifiedBy>Ryann Reinhofer</cp:lastModifiedBy>
  <cp:revision>14</cp:revision>
  <dcterms:created xsi:type="dcterms:W3CDTF">2024-02-11T21:40:55Z</dcterms:created>
  <dcterms:modified xsi:type="dcterms:W3CDTF">2024-02-14T23:01:32Z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